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98" d="100"/>
          <a:sy n="98" d="100"/>
        </p:scale>
        <p:origin x="11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arinemkrtchyan.wordpress.com/2018/04/02/14563/#more-14563" TargetMode="External"/><Relationship Id="rId7" Type="http://schemas.openxmlformats.org/officeDocument/2006/relationships/image" Target="../media/image5.jpg"/><Relationship Id="rId2" Type="http://schemas.openxmlformats.org/officeDocument/2006/relationships/hyperlink" Target="https://dastiarakner.wordpress.com/2018/03/25/%D5%B6%D5%A1%D5%AD%D5%A1%D5%A4%D5%BA%D6%80%D5%B8%D6%81%D5%A1%D5%AF%D5%A1%D5%B6-%D5%B0%D5%A1%D5%BD%D5%BF%D5%A1%D5%BF%D5%B8%D6%82%D5%A9%D5%B5%D5%B8%D6%82%D5%B6%D5%B6%D5%A5%D6%80%D5%B8%D6%82%D5%B4-12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facebook.com/profile.php?id=100009650799816&amp;fref=search&amp;__tn__=,d,P-R&amp;eid=ARARurPfo9IkCHWPIkQlh7YqXcWHIJnWEvbxJr3QiKJy0X43pFJ-bx5VivLo8jOziDL5z0zV5z7cR3Lk" TargetMode="External"/><Relationship Id="rId5" Type="http://schemas.openxmlformats.org/officeDocument/2006/relationships/hyperlink" Target="https://ruzannaharutyunyan.wordpress.com/" TargetMode="External"/><Relationship Id="rId4" Type="http://schemas.openxmlformats.org/officeDocument/2006/relationships/hyperlink" Target="https://www.facebook.com/anna.vardanyan.3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hyperlink" Target="https://neliarghutyan.wordpress.com/2018/07/08/%D5%B4%D5%A5%D5%AF%D6%85%D6%80%D5%B5%D5%A1-%D5%BE%D5%A5%D6%80%D5%A1%D5%BA%D5%A1%D5%BF%D6%80%D5%A1%D5%BD%D5%BF%D5%B8%D6%82%D5%B4-%D5%BD%D5%A1%D5%BD%D5%B8%D6%82%D5%B6%D5%AB%D5%AF%D5%AB%D5%A1%D6%80/" TargetMode="External"/><Relationship Id="rId7" Type="http://schemas.openxmlformats.org/officeDocument/2006/relationships/image" Target="../media/image6.jpg"/><Relationship Id="rId2" Type="http://schemas.openxmlformats.org/officeDocument/2006/relationships/hyperlink" Target="https://neliarghutyan.wordpress.com/2018/10/28/%D5%B4%D5%A5%D5%AF%D6%85%D6%80%D5%B5%D5%A1-%D5%BE%D5%A5%D6%80%D5%A1%D5%BA%D5%A1%D5%BF%D6%80%D5%A1%D5%BD%D5%BF%D5%B8%D6%82%D5%B4-%D5%BD%D5%A1%D5%BD%D5%B8%D6%82%D5%B6%D5%AB%D5%AF%D5%AB%D5%A1%D6%80-2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tatevsahakyanblog.wordpress.com/2019/04/22/%D5%B3%D5%A1%D5%B4%D6%83%D5%B8%D6%80%D5%A4%D5%B8%D6%82%D5%A9%D5%B5%D5%B8%D6%82%D5%B6-%D5%A1%D5%B7%D5%BF%D5%A1%D6%80%D5%A1%D5%AF%D5%AB-%D5%BB%D6%80%D5%A1%D5%B2%D5%A1%D6%81-%D5%B8%D6%82%D5%BD%D5%B8/" TargetMode="External"/><Relationship Id="rId5" Type="http://schemas.openxmlformats.org/officeDocument/2006/relationships/hyperlink" Target="https://dastiarakner.wordpress.com/2018/12/22/%D5%A4%D5%A5%D5%AF%D5%BF%D5%A5%D5%B4%D5%A2%D5%A5%D6%80%D5%AB-21-%D5%A1%D5%B4%D6%83%D5%B8%D6%83%D5%B8%D6%82%D5%B4/" TargetMode="External"/><Relationship Id="rId4" Type="http://schemas.openxmlformats.org/officeDocument/2006/relationships/hyperlink" Target="https://neliarghutyan.wordpress.com/2018/05/03/%D5%B8%D6%82%D5%BD%D5%B8%D6%82%D5%B4%D5%B6%D5%A1%D5%AF%D5%A1%D5%B6-%D5%BD%D5%A1%D5%BD%D5%B8%D6%82%D5%B6%D5%AB%D5%AF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920880" cy="1224136"/>
          </a:xfrm>
        </p:spPr>
        <p:txBody>
          <a:bodyPr>
            <a:normAutofit fontScale="90000"/>
          </a:bodyPr>
          <a:lstStyle/>
          <a:p>
            <a:r>
              <a:rPr lang="hy-AM" sz="3200" dirty="0" smtClean="0">
                <a:latin typeface="Sylfaen" pitchFamily="18" charset="0"/>
              </a:rPr>
              <a:t>               </a:t>
            </a:r>
            <a:r>
              <a:rPr lang="hy-AM" sz="3200" b="1" dirty="0" smtClean="0">
                <a:latin typeface="Sylfaen" pitchFamily="18" charset="0"/>
              </a:rPr>
              <a:t>Բլեյան կրթական ցանց</a:t>
            </a:r>
            <a:br>
              <a:rPr lang="hy-AM" sz="3200" b="1" dirty="0" smtClean="0">
                <a:latin typeface="Sylfaen" pitchFamily="18" charset="0"/>
              </a:rPr>
            </a:br>
            <a:r>
              <a:rPr lang="hy-AM" sz="3200" b="1" dirty="0" smtClean="0">
                <a:latin typeface="Sylfaen" pitchFamily="18" charset="0"/>
              </a:rPr>
              <a:t>Արագածոտնի մարզ  </a:t>
            </a:r>
            <a:r>
              <a:rPr lang="ru-RU" sz="3200" b="1" dirty="0" smtClean="0">
                <a:effectLst/>
                <a:latin typeface="Sylfaen" pitchFamily="18" charset="0"/>
              </a:rPr>
              <a:t>«</a:t>
            </a:r>
            <a:r>
              <a:rPr lang="hy-AM" sz="3200" b="1" dirty="0" smtClean="0">
                <a:effectLst/>
                <a:latin typeface="Sylfaen" pitchFamily="18" charset="0"/>
              </a:rPr>
              <a:t>Սասունիկի</a:t>
            </a:r>
            <a:r>
              <a:rPr lang="hy-AM" sz="3200" b="1" dirty="0" smtClean="0">
                <a:latin typeface="Sylfaen" pitchFamily="18" charset="0"/>
              </a:rPr>
              <a:t>Արմինե Կարապետիի անվան</a:t>
            </a:r>
            <a:r>
              <a:rPr lang="ru-RU" sz="3200" b="1" dirty="0" smtClean="0">
                <a:effectLst/>
                <a:latin typeface="Sylfaen" pitchFamily="18" charset="0"/>
              </a:rPr>
              <a:t>»</a:t>
            </a:r>
            <a:r>
              <a:rPr lang="hy-AM" sz="3200" b="1" dirty="0" smtClean="0">
                <a:effectLst/>
                <a:latin typeface="Sylfaen" pitchFamily="18" charset="0"/>
              </a:rPr>
              <a:t> </a:t>
            </a:r>
            <a:r>
              <a:rPr lang="hy-AM" sz="3200" b="1" dirty="0" smtClean="0">
                <a:latin typeface="Sylfaen" pitchFamily="18" charset="0"/>
              </a:rPr>
              <a:t>մանկապարտեզ </a:t>
            </a:r>
            <a:r>
              <a:rPr lang="hy-AM" sz="3200" b="1" dirty="0" smtClean="0">
                <a:effectLst/>
                <a:latin typeface="Sylfaen" pitchFamily="18" charset="0"/>
              </a:rPr>
              <a:t>ՀՈԱԿ</a:t>
            </a:r>
            <a:endParaRPr lang="ru-RU" sz="3200" b="1" dirty="0">
              <a:latin typeface="Sylfae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869160"/>
            <a:ext cx="7406640" cy="1752600"/>
          </a:xfrm>
        </p:spPr>
        <p:txBody>
          <a:bodyPr>
            <a:normAutofit/>
          </a:bodyPr>
          <a:lstStyle/>
          <a:p>
            <a:r>
              <a:rPr lang="hy-AM" sz="2000" dirty="0" smtClean="0">
                <a:latin typeface="Sylfaen" pitchFamily="18" charset="0"/>
              </a:rPr>
              <a:t>Տնօրեն`</a:t>
            </a:r>
            <a:r>
              <a:rPr lang="hy-AM" sz="2000" dirty="0">
                <a:latin typeface="Sylfaen" pitchFamily="18" charset="0"/>
              </a:rPr>
              <a:t>Ռուզաննա Հարությունյան:</a:t>
            </a:r>
            <a:endParaRPr lang="hy-AM" sz="2000" dirty="0" smtClean="0">
              <a:latin typeface="Sylfaen" pitchFamily="18" charset="0"/>
            </a:endParaRPr>
          </a:p>
          <a:p>
            <a:r>
              <a:rPr lang="hy-AM" sz="2000" dirty="0" smtClean="0">
                <a:latin typeface="Sylfaen" pitchFamily="18" charset="0"/>
              </a:rPr>
              <a:t>Հասցե`</a:t>
            </a:r>
            <a:r>
              <a:rPr lang="hy-AM" sz="2000" dirty="0">
                <a:latin typeface="Sylfaen" pitchFamily="18" charset="0"/>
              </a:rPr>
              <a:t>ՀՀ Արագածոտնի մարզ, Սասունիկ համայնք</a:t>
            </a:r>
            <a:endParaRPr lang="hy-AM" sz="2000" dirty="0" smtClean="0">
              <a:latin typeface="Sylfaen" pitchFamily="18" charset="0"/>
            </a:endParaRPr>
          </a:p>
          <a:p>
            <a:r>
              <a:rPr lang="hy-AM" sz="2000" dirty="0" smtClean="0">
                <a:latin typeface="Sylfaen" pitchFamily="18" charset="0"/>
              </a:rPr>
              <a:t>Հեռ.</a:t>
            </a:r>
            <a:r>
              <a:rPr lang="ru-RU" sz="2000" dirty="0" smtClean="0">
                <a:latin typeface="Sylfaen" pitchFamily="18" charset="0"/>
              </a:rPr>
              <a:t>093-67-87-55</a:t>
            </a:r>
            <a:endParaRPr lang="hy-AM" sz="2000" dirty="0" smtClean="0">
              <a:latin typeface="Sylfaen" pitchFamily="18" charset="0"/>
            </a:endParaRPr>
          </a:p>
          <a:p>
            <a:r>
              <a:rPr lang="hy-AM" sz="2000" dirty="0" smtClean="0">
                <a:latin typeface="Sylfaen" pitchFamily="18" charset="0"/>
              </a:rPr>
              <a:t>Էլ.հասցե`</a:t>
            </a:r>
            <a:r>
              <a:rPr lang="en-US" sz="2000" u="sng" dirty="0">
                <a:latin typeface="Sylfaen" pitchFamily="18" charset="0"/>
              </a:rPr>
              <a:t>armine.karapetii@mail.ru</a:t>
            </a:r>
            <a:r>
              <a:rPr lang="en-US" sz="2000" dirty="0">
                <a:latin typeface="Sylfaen" pitchFamily="18" charset="0"/>
              </a:rPr>
              <a:t> </a:t>
            </a:r>
            <a:endParaRPr lang="ru-RU" sz="2000" dirty="0">
              <a:latin typeface="Sylfae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268761"/>
            <a:ext cx="6660232" cy="35382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323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y-AM" sz="2700" b="1" dirty="0" smtClean="0">
                <a:latin typeface="Sylfaen" pitchFamily="18" charset="0"/>
              </a:rPr>
              <a:t>Սասունիկի</a:t>
            </a:r>
            <a:r>
              <a:rPr lang="ru-RU" sz="2700" b="1" dirty="0" smtClean="0">
                <a:effectLst/>
                <a:latin typeface="Sylfaen" pitchFamily="18" charset="0"/>
              </a:rPr>
              <a:t>«</a:t>
            </a:r>
            <a:r>
              <a:rPr lang="hy-AM" sz="2700" b="1" dirty="0" smtClean="0">
                <a:latin typeface="Sylfaen" pitchFamily="18" charset="0"/>
              </a:rPr>
              <a:t>Արմինե Կարապետիի անվան</a:t>
            </a:r>
            <a:r>
              <a:rPr lang="ru-RU" sz="2700" b="1" dirty="0" smtClean="0">
                <a:effectLst/>
                <a:latin typeface="Sylfaen" pitchFamily="18" charset="0"/>
              </a:rPr>
              <a:t>»</a:t>
            </a:r>
            <a:r>
              <a:rPr lang="hy-AM" sz="2700" b="1" dirty="0" smtClean="0">
                <a:effectLst/>
                <a:latin typeface="Sylfaen" pitchFamily="18" charset="0"/>
              </a:rPr>
              <a:t> </a:t>
            </a:r>
            <a:r>
              <a:rPr lang="hy-AM" sz="2700" b="1" dirty="0">
                <a:latin typeface="Sylfaen" pitchFamily="18" charset="0"/>
              </a:rPr>
              <a:t>մանկապարտեզ </a:t>
            </a:r>
            <a:r>
              <a:rPr lang="hy-AM" sz="2700" b="1" dirty="0">
                <a:effectLst/>
                <a:latin typeface="Sylfaen" pitchFamily="18" charset="0"/>
              </a:rPr>
              <a:t>ՀՈԱԿ</a:t>
            </a:r>
            <a:endParaRPr lang="ru-RU" sz="2700" dirty="0">
              <a:latin typeface="Sylfae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7624" y="1484784"/>
            <a:ext cx="3657600" cy="2088232"/>
          </a:xfrm>
        </p:spPr>
        <p:txBody>
          <a:bodyPr/>
          <a:lstStyle/>
          <a:p>
            <a:pPr marL="82296" indent="0">
              <a:buNone/>
            </a:pPr>
            <a:r>
              <a:rPr lang="hy-AM" dirty="0" smtClean="0">
                <a:latin typeface="Sylfaen" pitchFamily="18" charset="0"/>
              </a:rPr>
              <a:t>Գործում է 3խումբ</a:t>
            </a:r>
          </a:p>
          <a:p>
            <a:r>
              <a:rPr lang="hy-AM" sz="2000" dirty="0" smtClean="0">
                <a:latin typeface="Sylfaen" pitchFamily="18" charset="0"/>
              </a:rPr>
              <a:t>1խումբ`ավագ</a:t>
            </a:r>
          </a:p>
          <a:p>
            <a:r>
              <a:rPr lang="hy-AM" sz="2000" dirty="0">
                <a:latin typeface="Sylfaen" pitchFamily="18" charset="0"/>
              </a:rPr>
              <a:t>1</a:t>
            </a:r>
            <a:r>
              <a:rPr lang="hy-AM" sz="2000" dirty="0" smtClean="0">
                <a:latin typeface="Sylfaen" pitchFamily="18" charset="0"/>
              </a:rPr>
              <a:t>խումբ`միջին</a:t>
            </a:r>
          </a:p>
          <a:p>
            <a:r>
              <a:rPr lang="hy-AM" sz="2000" dirty="0">
                <a:latin typeface="Sylfaen" pitchFamily="18" charset="0"/>
              </a:rPr>
              <a:t>1</a:t>
            </a:r>
            <a:r>
              <a:rPr lang="hy-AM" sz="2000" dirty="0" smtClean="0">
                <a:latin typeface="Sylfaen" pitchFamily="18" charset="0"/>
              </a:rPr>
              <a:t>խումբ`կրտսեր</a:t>
            </a:r>
            <a:endParaRPr lang="ru-RU" sz="2000" dirty="0">
              <a:latin typeface="Sylfae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8064" y="4581128"/>
            <a:ext cx="3816424" cy="1832992"/>
          </a:xfrm>
        </p:spPr>
        <p:txBody>
          <a:bodyPr>
            <a:normAutofit/>
          </a:bodyPr>
          <a:lstStyle/>
          <a:p>
            <a:r>
              <a:rPr lang="hy-AM" sz="2000" dirty="0" smtClean="0">
                <a:latin typeface="Sylfaen" pitchFamily="18" charset="0"/>
              </a:rPr>
              <a:t>Աշխատակիցների թիվը`39</a:t>
            </a:r>
          </a:p>
          <a:p>
            <a:r>
              <a:rPr lang="hy-AM" sz="2000" dirty="0" smtClean="0">
                <a:latin typeface="Sylfaen" pitchFamily="18" charset="0"/>
              </a:rPr>
              <a:t>Սաների թիվը`80</a:t>
            </a:r>
          </a:p>
          <a:p>
            <a:endParaRPr 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501008"/>
            <a:ext cx="3717032" cy="27877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760" y="1340768"/>
            <a:ext cx="3779911" cy="28349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3175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908720"/>
            <a:ext cx="7498080" cy="216024"/>
          </a:xfrm>
        </p:spPr>
        <p:txBody>
          <a:bodyPr>
            <a:noAutofit/>
          </a:bodyPr>
          <a:lstStyle/>
          <a:p>
            <a:r>
              <a:rPr lang="hy-AM" sz="2400" b="1" dirty="0" smtClean="0">
                <a:latin typeface="Sylfaen" pitchFamily="18" charset="0"/>
              </a:rPr>
              <a:t>  </a:t>
            </a:r>
            <a:br>
              <a:rPr lang="hy-AM" sz="2400" b="1" dirty="0" smtClean="0">
                <a:latin typeface="Sylfaen" pitchFamily="18" charset="0"/>
              </a:rPr>
            </a:br>
            <a:r>
              <a:rPr lang="hy-AM" sz="2400" b="1" dirty="0">
                <a:latin typeface="Sylfaen" pitchFamily="18" charset="0"/>
              </a:rPr>
              <a:t/>
            </a:r>
            <a:br>
              <a:rPr lang="hy-AM" sz="2400" b="1" dirty="0">
                <a:latin typeface="Sylfaen" pitchFamily="18" charset="0"/>
              </a:rPr>
            </a:br>
            <a:r>
              <a:rPr lang="hy-AM" sz="2400" b="1" dirty="0" smtClean="0">
                <a:latin typeface="Sylfaen" pitchFamily="18" charset="0"/>
              </a:rPr>
              <a:t/>
            </a:r>
            <a:br>
              <a:rPr lang="hy-AM" sz="2400" b="1" dirty="0" smtClean="0">
                <a:latin typeface="Sylfaen" pitchFamily="18" charset="0"/>
              </a:rPr>
            </a:br>
            <a:r>
              <a:rPr lang="hy-AM" sz="2400" b="1" dirty="0" smtClean="0">
                <a:latin typeface="Sylfaen" pitchFamily="18" charset="0"/>
              </a:rPr>
              <a:t/>
            </a:r>
            <a:br>
              <a:rPr lang="hy-AM" sz="2400" b="1" dirty="0" smtClean="0">
                <a:latin typeface="Sylfaen" pitchFamily="18" charset="0"/>
              </a:rPr>
            </a:br>
            <a:r>
              <a:rPr lang="hy-AM" sz="2400" b="1" dirty="0" smtClean="0">
                <a:latin typeface="Sylfaen" pitchFamily="18" charset="0"/>
              </a:rPr>
              <a:t/>
            </a:r>
            <a:br>
              <a:rPr lang="hy-AM" sz="2400" b="1" dirty="0" smtClean="0">
                <a:latin typeface="Sylfaen" pitchFamily="18" charset="0"/>
              </a:rPr>
            </a:br>
            <a:r>
              <a:rPr lang="hy-AM" sz="2400" b="1" dirty="0" smtClean="0">
                <a:latin typeface="Sylfaen" pitchFamily="18" charset="0"/>
              </a:rPr>
              <a:t>«</a:t>
            </a:r>
            <a:r>
              <a:rPr lang="hy-AM" sz="2400" b="1" dirty="0">
                <a:latin typeface="Sylfaen" pitchFamily="18" charset="0"/>
              </a:rPr>
              <a:t>Մխիթար Սեբաստացի» կրթահամալիր</a:t>
            </a:r>
            <a:r>
              <a:rPr lang="hy-AM" sz="2400" b="1" dirty="0">
                <a:effectLst/>
                <a:latin typeface="Sylfaen" pitchFamily="18" charset="0"/>
              </a:rPr>
              <a:t/>
            </a:r>
            <a:br>
              <a:rPr lang="hy-AM" sz="2400" b="1" dirty="0">
                <a:effectLst/>
                <a:latin typeface="Sylfaen" pitchFamily="18" charset="0"/>
              </a:rPr>
            </a:br>
            <a:r>
              <a:rPr lang="hy-AM" sz="2400" b="1" dirty="0">
                <a:effectLst/>
                <a:latin typeface="Sylfaen" pitchFamily="18" charset="0"/>
              </a:rPr>
              <a:t>Նախադպրոցական հաստատություններում աշխատողների հնգօրյա վերապատրաստում</a:t>
            </a:r>
            <a:r>
              <a:rPr lang="hy-AM" sz="2400" b="1" dirty="0" smtClean="0">
                <a:effectLst/>
                <a:latin typeface="Sylfaen" pitchFamily="18" charset="0"/>
              </a:rPr>
              <a:t>.</a:t>
            </a:r>
            <a:br>
              <a:rPr lang="hy-AM" sz="2400" b="1" dirty="0" smtClean="0">
                <a:effectLst/>
                <a:latin typeface="Sylfaen" pitchFamily="18" charset="0"/>
              </a:rPr>
            </a:br>
            <a:r>
              <a:rPr lang="hy-AM" sz="2200" b="1" i="1" dirty="0" smtClean="0">
                <a:effectLst/>
                <a:latin typeface="Sylfaen" pitchFamily="18" charset="0"/>
              </a:rPr>
              <a:t>«</a:t>
            </a:r>
            <a:r>
              <a:rPr lang="hy-AM" sz="2000" i="1" dirty="0" smtClean="0">
                <a:effectLst/>
                <a:hlinkClick r:id="rId2"/>
              </a:rPr>
              <a:t>Բարեկենդան-Ծաղկազարդ-Զատիկ</a:t>
            </a:r>
            <a:r>
              <a:rPr lang="hy-AM" sz="2000" i="1" dirty="0" smtClean="0">
                <a:effectLst/>
                <a:latin typeface="Sylfaen" pitchFamily="18" charset="0"/>
              </a:rPr>
              <a:t>»  </a:t>
            </a:r>
            <a:r>
              <a:rPr lang="hy-AM" sz="2000" b="1" i="1" dirty="0" smtClean="0">
                <a:effectLst/>
                <a:latin typeface="Sylfaen" pitchFamily="18" charset="0"/>
              </a:rPr>
              <a:t>և </a:t>
            </a:r>
            <a:r>
              <a:rPr lang="hy-AM" sz="2000" b="1" dirty="0">
                <a:effectLst/>
              </a:rPr>
              <a:t> </a:t>
            </a:r>
            <a:r>
              <a:rPr lang="hy-AM" sz="2000" b="1" i="1" dirty="0">
                <a:effectLst/>
                <a:latin typeface="Sylfaen" pitchFamily="18" charset="0"/>
              </a:rPr>
              <a:t>«</a:t>
            </a:r>
            <a:r>
              <a:rPr lang="hy-AM" sz="2000" i="1" dirty="0">
                <a:effectLst/>
                <a:latin typeface="Sylfaen" pitchFamily="18" charset="0"/>
                <a:hlinkClick r:id="rId3"/>
              </a:rPr>
              <a:t>Համբարձման ծես</a:t>
            </a:r>
            <a:r>
              <a:rPr lang="hy-AM" sz="2000" b="1" i="1" dirty="0">
                <a:effectLst/>
                <a:latin typeface="Sylfaen" pitchFamily="18" charset="0"/>
              </a:rPr>
              <a:t>» ուսումնական </a:t>
            </a:r>
            <a:r>
              <a:rPr lang="hy-AM" sz="2000" b="1" i="1" dirty="0" smtClean="0">
                <a:effectLst/>
                <a:latin typeface="Sylfaen" pitchFamily="18" charset="0"/>
              </a:rPr>
              <a:t>նախագծերին.</a:t>
            </a:r>
            <a:br>
              <a:rPr lang="hy-AM" sz="2000" b="1" i="1" dirty="0" smtClean="0">
                <a:effectLst/>
                <a:latin typeface="Sylfaen" pitchFamily="18" charset="0"/>
              </a:rPr>
            </a:br>
            <a:r>
              <a:rPr lang="hy-AM" sz="2000" b="1" i="1" dirty="0" smtClean="0">
                <a:effectLst/>
                <a:latin typeface="Sylfaen" pitchFamily="18" charset="0"/>
              </a:rPr>
              <a:t/>
            </a:r>
            <a:br>
              <a:rPr lang="hy-AM" sz="2000" b="1" i="1" dirty="0" smtClean="0">
                <a:effectLst/>
                <a:latin typeface="Sylfaen" pitchFamily="18" charset="0"/>
              </a:rPr>
            </a:br>
            <a:r>
              <a:rPr lang="hy-AM" sz="2000" b="1" i="1" dirty="0" smtClean="0">
                <a:effectLst/>
                <a:latin typeface="Sylfaen" pitchFamily="18" charset="0"/>
              </a:rPr>
              <a:t/>
            </a:r>
            <a:br>
              <a:rPr lang="hy-AM" sz="2000" b="1" i="1" dirty="0" smtClean="0">
                <a:effectLst/>
                <a:latin typeface="Sylfaen" pitchFamily="18" charset="0"/>
              </a:rPr>
            </a:br>
            <a:r>
              <a:rPr lang="hy-AM" sz="2000" b="1" i="1" dirty="0" smtClean="0">
                <a:effectLst/>
                <a:latin typeface="Sylfaen" pitchFamily="18" charset="0"/>
              </a:rPr>
              <a:t/>
            </a:r>
            <a:br>
              <a:rPr lang="hy-AM" sz="2000" b="1" i="1" dirty="0" smtClean="0">
                <a:effectLst/>
                <a:latin typeface="Sylfaen" pitchFamily="18" charset="0"/>
              </a:rPr>
            </a:br>
            <a:r>
              <a:rPr lang="hy-AM" sz="2200" dirty="0">
                <a:effectLst/>
                <a:latin typeface="Sylfaen" pitchFamily="18" charset="0"/>
              </a:rPr>
              <a:t/>
            </a:r>
            <a:br>
              <a:rPr lang="hy-AM" sz="2200" dirty="0">
                <a:effectLst/>
                <a:latin typeface="Sylfaen" pitchFamily="18" charset="0"/>
              </a:rPr>
            </a:br>
            <a:r>
              <a:rPr lang="hy-AM" sz="2200" b="1" dirty="0" smtClean="0">
                <a:effectLst/>
                <a:latin typeface="Sylfaen" pitchFamily="18" charset="0"/>
              </a:rPr>
              <a:t/>
            </a:r>
            <a:br>
              <a:rPr lang="hy-AM" sz="2200" b="1" dirty="0" smtClean="0">
                <a:effectLst/>
                <a:latin typeface="Sylfaen" pitchFamily="18" charset="0"/>
              </a:rPr>
            </a:br>
            <a:r>
              <a:rPr lang="hy-AM" sz="2400" dirty="0">
                <a:effectLst/>
                <a:latin typeface="Sylfaen" pitchFamily="18" charset="0"/>
              </a:rPr>
              <a:t/>
            </a:r>
            <a:br>
              <a:rPr lang="hy-AM" sz="2400" dirty="0">
                <a:effectLst/>
                <a:latin typeface="Sylfaen" pitchFamily="18" charset="0"/>
              </a:rPr>
            </a:br>
            <a:endParaRPr lang="ru-RU" sz="2400" dirty="0">
              <a:latin typeface="Sylfae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9632" y="1772816"/>
            <a:ext cx="4320480" cy="4941168"/>
          </a:xfrm>
        </p:spPr>
        <p:txBody>
          <a:bodyPr>
            <a:noAutofit/>
          </a:bodyPr>
          <a:lstStyle/>
          <a:p>
            <a:pPr marL="484632" indent="-457200">
              <a:buFont typeface="Arial" pitchFamily="34" charset="0"/>
              <a:buChar char="•"/>
            </a:pPr>
            <a:r>
              <a:rPr lang="hy-AM" sz="1800" dirty="0" smtClean="0">
                <a:latin typeface="Sylfaen" pitchFamily="18" charset="0"/>
              </a:rPr>
              <a:t>Սասունիկի«Արմինե Կարապետիի անվան» մանկապարտեզից 13 աշխատող </a:t>
            </a:r>
            <a:r>
              <a:rPr lang="hy-AM" sz="1800" dirty="0">
                <a:latin typeface="Sylfaen" pitchFamily="18" charset="0"/>
              </a:rPr>
              <a:t>մանկավարժ և </a:t>
            </a:r>
            <a:r>
              <a:rPr lang="hy-AM" sz="1800" dirty="0" smtClean="0">
                <a:latin typeface="Sylfaen" pitchFamily="18" charset="0"/>
              </a:rPr>
              <a:t>դաստիարակ 2018թ մարտ-ապրիլ ամիսներին մասնակցել են վերապատրաստման </a:t>
            </a:r>
            <a:r>
              <a:rPr lang="hy-AM" sz="1800" dirty="0">
                <a:latin typeface="Sylfaen" pitchFamily="18" charset="0"/>
              </a:rPr>
              <a:t>դասընթացներին: 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hy-AM" sz="1800" dirty="0" smtClean="0">
                <a:latin typeface="Sylfaen" pitchFamily="18" charset="0"/>
              </a:rPr>
              <a:t>Բացվել է</a:t>
            </a:r>
            <a:r>
              <a:rPr lang="hy-AM" sz="1800" dirty="0">
                <a:latin typeface="Sylfaen" pitchFamily="18" charset="0"/>
              </a:rPr>
              <a:t> </a:t>
            </a:r>
            <a:r>
              <a:rPr lang="hy-AM" sz="1800" dirty="0" smtClean="0">
                <a:latin typeface="Sylfaen" pitchFamily="18" charset="0"/>
              </a:rPr>
              <a:t>բլոգ և յութուբյան էջ: Սովորել </a:t>
            </a:r>
            <a:r>
              <a:rPr lang="hy-AM" sz="1800" dirty="0">
                <a:latin typeface="Sylfaen" pitchFamily="18" charset="0"/>
              </a:rPr>
              <a:t>են մոնտաժային ծրագիր՝ </a:t>
            </a:r>
            <a:r>
              <a:rPr lang="en-US" sz="1800" dirty="0" err="1" smtClean="0">
                <a:latin typeface="Sylfaen" pitchFamily="18" charset="0"/>
              </a:rPr>
              <a:t>PowerDirector</a:t>
            </a:r>
            <a:endParaRPr lang="hy-AM" sz="1800" dirty="0">
              <a:latin typeface="Sylfaen" pitchFamily="18" charset="0"/>
            </a:endParaRPr>
          </a:p>
          <a:p>
            <a:pPr marL="484632" indent="-457200">
              <a:buFont typeface="Arial" pitchFamily="34" charset="0"/>
              <a:buChar char="•"/>
            </a:pPr>
            <a:r>
              <a:rPr lang="hy-AM" sz="1800" dirty="0">
                <a:latin typeface="Sylfaen" pitchFamily="18" charset="0"/>
              </a:rPr>
              <a:t>Բլոգը սպասարկում է </a:t>
            </a:r>
            <a:r>
              <a:rPr lang="hy-AM" sz="1800" dirty="0" smtClean="0">
                <a:latin typeface="Sylfaen" pitchFamily="18" charset="0"/>
              </a:rPr>
              <a:t>մեթոդիստ`</a:t>
            </a:r>
            <a:r>
              <a:rPr lang="hy-AM" sz="1800" b="1" dirty="0" smtClean="0">
                <a:latin typeface="Sylfaen" pitchFamily="18" charset="0"/>
                <a:hlinkClick r:id="rId4"/>
              </a:rPr>
              <a:t>Աննա Վարդանյանը </a:t>
            </a:r>
            <a:endParaRPr lang="hy-AM" sz="1800" b="1" dirty="0" smtClean="0">
              <a:latin typeface="Sylfaen" pitchFamily="18" charset="0"/>
            </a:endParaRPr>
          </a:p>
          <a:p>
            <a:pPr marL="484632" indent="-457200">
              <a:buFont typeface="Arial" pitchFamily="34" charset="0"/>
              <a:buChar char="•"/>
            </a:pPr>
            <a:r>
              <a:rPr lang="hy-AM" sz="1800" dirty="0" smtClean="0">
                <a:latin typeface="Sylfaen" pitchFamily="18" charset="0"/>
              </a:rPr>
              <a:t>Բլոգի հղումը</a:t>
            </a:r>
            <a:r>
              <a:rPr lang="hy-AM" sz="1800" b="1" dirty="0" smtClean="0">
                <a:solidFill>
                  <a:srgbClr val="FF0000"/>
                </a:solidFill>
                <a:latin typeface="Sylfaen" pitchFamily="18" charset="0"/>
                <a:hlinkClick r:id="rId5"/>
              </a:rPr>
              <a:t>`Սասունիկի«Աննա Կարապետիի»  անվան մանկապարտեզ</a:t>
            </a:r>
            <a:endParaRPr lang="hy-AM" sz="1800" b="1" dirty="0" smtClean="0">
              <a:solidFill>
                <a:srgbClr val="FF0000"/>
              </a:solidFill>
              <a:latin typeface="Sylfaen" pitchFamily="18" charset="0"/>
            </a:endParaRPr>
          </a:p>
          <a:p>
            <a:pPr marL="484632" indent="-457200">
              <a:buFont typeface="Arial" pitchFamily="34" charset="0"/>
              <a:buChar char="•"/>
            </a:pPr>
            <a:r>
              <a:rPr lang="hy-AM" sz="1800" dirty="0" smtClean="0">
                <a:latin typeface="Sylfaen" pitchFamily="18" charset="0"/>
              </a:rPr>
              <a:t>Ֆեսբուքյան էջի հղումը`</a:t>
            </a:r>
            <a:r>
              <a:rPr lang="hy-AM" sz="1800" b="1" dirty="0" smtClean="0">
                <a:solidFill>
                  <a:srgbClr val="FF0000"/>
                </a:solidFill>
                <a:latin typeface="Sylfaen" pitchFamily="18" charset="0"/>
                <a:hlinkClick r:id="rId6"/>
              </a:rPr>
              <a:t>ԱրմինեԿարապետի</a:t>
            </a:r>
            <a:endParaRPr lang="hy-AM" sz="1800" b="1" dirty="0" smtClean="0">
              <a:solidFill>
                <a:srgbClr val="FF0000"/>
              </a:solidFill>
              <a:latin typeface="Sylfaen" pitchFamily="18" charset="0"/>
            </a:endParaRPr>
          </a:p>
          <a:p>
            <a:pPr marL="484632" indent="-457200">
              <a:buFont typeface="Arial" pitchFamily="34" charset="0"/>
              <a:buChar char="•"/>
            </a:pPr>
            <a:endParaRPr lang="hy-AM" sz="1800" dirty="0">
              <a:solidFill>
                <a:srgbClr val="FF0000"/>
              </a:solidFill>
              <a:latin typeface="Sylfaen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772816"/>
            <a:ext cx="3096344" cy="48245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48105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sz="4000" dirty="0" smtClean="0">
                <a:latin typeface="Sylfaen" pitchFamily="18" charset="0"/>
              </a:rPr>
              <a:t>   Բլեյան կրթական ցանց       </a:t>
            </a:r>
            <a:br>
              <a:rPr lang="hy-AM" sz="4000" dirty="0" smtClean="0">
                <a:latin typeface="Sylfaen" pitchFamily="18" charset="0"/>
              </a:rPr>
            </a:br>
            <a:r>
              <a:rPr lang="hy-AM" sz="4000" dirty="0" smtClean="0">
                <a:latin typeface="Sylfaen" pitchFamily="18" charset="0"/>
              </a:rPr>
              <a:t>                  Համատեղ նախագծեր.</a:t>
            </a:r>
            <a:endParaRPr lang="ru-RU" sz="4000" dirty="0">
              <a:latin typeface="Sylfae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57091" y="1484784"/>
            <a:ext cx="3657600" cy="4558640"/>
          </a:xfrm>
        </p:spPr>
        <p:txBody>
          <a:bodyPr>
            <a:normAutofit/>
          </a:bodyPr>
          <a:lstStyle/>
          <a:p>
            <a:pPr marL="539496" indent="-457200">
              <a:buFont typeface="+mj-lt"/>
              <a:buAutoNum type="arabicPeriod"/>
            </a:pPr>
            <a:endParaRPr lang="hy-AM" sz="2000" dirty="0" smtClean="0">
              <a:latin typeface="Sylfaen" pitchFamily="18" charset="0"/>
            </a:endParaRPr>
          </a:p>
          <a:p>
            <a:r>
              <a:rPr lang="hy-AM" sz="2000" dirty="0">
                <a:latin typeface="Sylfaen" pitchFamily="18" charset="0"/>
                <a:hlinkClick r:id="rId2"/>
              </a:rPr>
              <a:t>«Թթուդրիկ-Լավաշթխիկ» </a:t>
            </a:r>
            <a:r>
              <a:rPr lang="hy-AM" sz="2000" dirty="0">
                <a:latin typeface="Sylfaen" pitchFamily="18" charset="0"/>
              </a:rPr>
              <a:t>ուսումնական </a:t>
            </a:r>
            <a:r>
              <a:rPr lang="hy-AM" sz="2000" dirty="0" smtClean="0">
                <a:latin typeface="Sylfaen" pitchFamily="18" charset="0"/>
              </a:rPr>
              <a:t>նախագիծ</a:t>
            </a:r>
          </a:p>
          <a:p>
            <a:r>
              <a:rPr lang="hy-AM" sz="2000" dirty="0">
                <a:latin typeface="Sylfaen" pitchFamily="18" charset="0"/>
                <a:hlinkClick r:id="rId3"/>
              </a:rPr>
              <a:t>«Վարդավառի ծես» </a:t>
            </a:r>
            <a:r>
              <a:rPr lang="hy-AM" sz="2000" dirty="0">
                <a:latin typeface="Sylfaen" pitchFamily="18" charset="0"/>
              </a:rPr>
              <a:t>ուսումնական </a:t>
            </a:r>
            <a:r>
              <a:rPr lang="hy-AM" sz="2000" dirty="0" smtClean="0">
                <a:latin typeface="Sylfaen" pitchFamily="18" charset="0"/>
              </a:rPr>
              <a:t>նախագիծ</a:t>
            </a:r>
          </a:p>
          <a:p>
            <a:r>
              <a:rPr lang="hy-AM" sz="2000" dirty="0">
                <a:latin typeface="Sylfaen" pitchFamily="18" charset="0"/>
                <a:hlinkClick r:id="rId4"/>
              </a:rPr>
              <a:t>«Համբարձման ծես » </a:t>
            </a:r>
            <a:r>
              <a:rPr lang="hy-AM" sz="2000" dirty="0" smtClean="0">
                <a:latin typeface="Sylfaen" pitchFamily="18" charset="0"/>
              </a:rPr>
              <a:t>ուսումնական</a:t>
            </a:r>
            <a:r>
              <a:rPr lang="hy-AM" sz="2000" dirty="0">
                <a:latin typeface="Sylfaen" pitchFamily="18" charset="0"/>
              </a:rPr>
              <a:t> </a:t>
            </a:r>
            <a:r>
              <a:rPr lang="hy-AM" sz="2000" dirty="0" smtClean="0">
                <a:latin typeface="Sylfaen" pitchFamily="18" charset="0"/>
              </a:rPr>
              <a:t>նախագիծ</a:t>
            </a:r>
          </a:p>
          <a:p>
            <a:r>
              <a:rPr lang="hy-AM" sz="2000" dirty="0" smtClean="0">
                <a:latin typeface="Sylfaen" pitchFamily="18" charset="0"/>
                <a:hlinkClick r:id="rId5"/>
              </a:rPr>
              <a:t>Ամանորի ծես</a:t>
            </a:r>
            <a:endParaRPr lang="hy-AM" sz="2000" dirty="0">
              <a:latin typeface="Sylfaen" pitchFamily="18" charset="0"/>
            </a:endParaRPr>
          </a:p>
          <a:p>
            <a:r>
              <a:rPr lang="hy-AM" sz="2000" dirty="0" smtClean="0">
                <a:latin typeface="Sylfaen" pitchFamily="18" charset="0"/>
                <a:hlinkClick r:id="rId6"/>
              </a:rPr>
              <a:t>«Կանաչ-կարմիր </a:t>
            </a:r>
            <a:r>
              <a:rPr lang="hy-AM" sz="2000" dirty="0">
                <a:latin typeface="Sylfaen" pitchFamily="18" charset="0"/>
                <a:hlinkClick r:id="rId6"/>
              </a:rPr>
              <a:t>կիրակի</a:t>
            </a:r>
            <a:r>
              <a:rPr lang="hy-AM" sz="2000" dirty="0" smtClean="0">
                <a:latin typeface="Sylfaen" pitchFamily="18" charset="0"/>
                <a:hlinkClick r:id="rId6"/>
              </a:rPr>
              <a:t>.» </a:t>
            </a:r>
            <a:r>
              <a:rPr lang="hy-AM" sz="2000" dirty="0">
                <a:latin typeface="Sylfaen" pitchFamily="18" charset="0"/>
              </a:rPr>
              <a:t>ուսումնական </a:t>
            </a:r>
            <a:r>
              <a:rPr lang="hy-AM" sz="2000" dirty="0" smtClean="0">
                <a:latin typeface="Sylfaen" pitchFamily="18" charset="0"/>
              </a:rPr>
              <a:t>նախագիծ</a:t>
            </a:r>
          </a:p>
          <a:p>
            <a:endParaRPr lang="hy-AM" sz="2000" dirty="0" smtClean="0">
              <a:latin typeface="Sylfaen" pitchFamily="18" charset="0"/>
            </a:endParaRPr>
          </a:p>
          <a:p>
            <a:pPr marL="82296" indent="0">
              <a:buNone/>
            </a:pPr>
            <a:endParaRPr lang="ru-RU" sz="2000" dirty="0">
              <a:latin typeface="Sylfae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3657600" cy="2438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478" y="4221088"/>
            <a:ext cx="3707904" cy="24719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3270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sz="3600" dirty="0" smtClean="0">
                <a:latin typeface="Sylfaen" pitchFamily="18" charset="0"/>
              </a:rPr>
              <a:t>     </a:t>
            </a:r>
            <a:r>
              <a:rPr lang="hy-AM" sz="4400" dirty="0" smtClean="0">
                <a:latin typeface="Sylfaen" pitchFamily="18" charset="0"/>
              </a:rPr>
              <a:t>Բլեյան </a:t>
            </a:r>
            <a:r>
              <a:rPr lang="hy-AM" sz="4400" dirty="0">
                <a:latin typeface="Sylfaen" pitchFamily="18" charset="0"/>
              </a:rPr>
              <a:t>կրթական </a:t>
            </a:r>
            <a:r>
              <a:rPr lang="hy-AM" sz="4400" dirty="0" smtClean="0">
                <a:latin typeface="Sylfaen" pitchFamily="18" charset="0"/>
              </a:rPr>
              <a:t>ցանց</a:t>
            </a:r>
            <a:br>
              <a:rPr lang="hy-AM" sz="4400" dirty="0" smtClean="0">
                <a:latin typeface="Sylfaen" pitchFamily="18" charset="0"/>
              </a:rPr>
            </a:br>
            <a:r>
              <a:rPr lang="hy-AM" sz="3600" dirty="0" smtClean="0">
                <a:latin typeface="Sylfaen" pitchFamily="18" charset="0"/>
              </a:rPr>
              <a:t>            </a:t>
            </a:r>
            <a:r>
              <a:rPr lang="hy-AM" sz="3100" dirty="0" smtClean="0">
                <a:latin typeface="Sylfaen" pitchFamily="18" charset="0"/>
              </a:rPr>
              <a:t>Նորաստեղծ երգչախումբ</a:t>
            </a:r>
            <a:br>
              <a:rPr lang="hy-AM" sz="3100" dirty="0" smtClean="0">
                <a:latin typeface="Sylfaen" pitchFamily="18" charset="0"/>
              </a:rPr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03648" y="1340768"/>
            <a:ext cx="3657600" cy="4425280"/>
          </a:xfrm>
        </p:spPr>
        <p:txBody>
          <a:bodyPr>
            <a:noAutofit/>
          </a:bodyPr>
          <a:lstStyle/>
          <a:p>
            <a:r>
              <a:rPr lang="hy-AM" sz="1600" dirty="0">
                <a:latin typeface="Sylfaen" pitchFamily="18" charset="0"/>
              </a:rPr>
              <a:t>«Բլեյան կրթական ցանց»-ի հեղինակային ծրագրով, «Սեբաստացիներ» ուսուցչական երգչախմբի օրինակով ստեղծվում է Աշտարակի «Արևիկ» և Սասունիկի «Արմինե Կարապետի» մանկապարտեզների մանկավարժական աշխատողների միասնական </a:t>
            </a:r>
            <a:r>
              <a:rPr lang="hy-AM" sz="1600" dirty="0" smtClean="0">
                <a:latin typeface="Sylfaen" pitchFamily="18" charset="0"/>
              </a:rPr>
              <a:t>երգչախումբ։</a:t>
            </a:r>
          </a:p>
          <a:p>
            <a:r>
              <a:rPr lang="hy-AM" sz="1600" dirty="0" smtClean="0">
                <a:latin typeface="Sylfaen" pitchFamily="18" charset="0"/>
              </a:rPr>
              <a:t>Նորաստեղծ </a:t>
            </a:r>
            <a:r>
              <a:rPr lang="hy-AM" sz="1600" dirty="0">
                <a:latin typeface="Sylfaen" pitchFamily="18" charset="0"/>
              </a:rPr>
              <a:t>երգչախմբի անդրանիկ ելույթը՝ ապրիլի 27-ին՝ ժամը 14․00, Մխիթար Սեբաստացի </a:t>
            </a:r>
            <a:r>
              <a:rPr lang="hy-AM" sz="1600" dirty="0" smtClean="0">
                <a:latin typeface="Sylfaen" pitchFamily="18" charset="0"/>
              </a:rPr>
              <a:t>կրթահամալիրում։</a:t>
            </a:r>
          </a:p>
          <a:p>
            <a:r>
              <a:rPr lang="hy-AM" sz="1600" dirty="0" smtClean="0">
                <a:latin typeface="Sylfaen" pitchFamily="18" charset="0"/>
              </a:rPr>
              <a:t>Երգչախումբը </a:t>
            </a:r>
            <a:r>
              <a:rPr lang="hy-AM" sz="1600" dirty="0">
                <a:latin typeface="Sylfaen" pitchFamily="18" charset="0"/>
              </a:rPr>
              <a:t>ղեկավարում է կրթահամալիրի երաժշտության դասավադող,«Սեբաստացիներ» ուսուցչական երգչախմբի անդամ Մարինե Ոսկանյանը։</a:t>
            </a:r>
            <a:endParaRPr lang="ru-RU" sz="1600" dirty="0">
              <a:latin typeface="Sylfae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556792"/>
            <a:ext cx="3657600" cy="2438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200822"/>
            <a:ext cx="3384376" cy="22562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57833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1646</TotalTime>
  <Words>131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Corbel</vt:lpstr>
      <vt:lpstr>Gill Sans MT</vt:lpstr>
      <vt:lpstr>Sylfaen</vt:lpstr>
      <vt:lpstr>Verdana</vt:lpstr>
      <vt:lpstr>Wingdings 2</vt:lpstr>
      <vt:lpstr>Солнцестояние</vt:lpstr>
      <vt:lpstr>               Բլեյան կրթական ցանց Արագածոտնի մարզ  «ՍասունիկիԱրմինե Կարապետիի անվան» մանկապարտեզ ՀՈԱԿ</vt:lpstr>
      <vt:lpstr>Սասունիկի«Արմինե Կարապետիի անվան» մանկապարտեզ ՀՈԱԿ</vt:lpstr>
      <vt:lpstr>       «Մխիթար Սեբաստացի» կրթահամալիր Նախադպրոցական հաստատություններում աշխատողների հնգօրյա վերապատրաստում. «Բարեկենդան-Ծաղկազարդ-Զատիկ»  և  «Համբարձման ծես» ուսումնական նախագծերին.       </vt:lpstr>
      <vt:lpstr>   Բլեյան կրթական ցանց                          Համատեղ նախագծեր.</vt:lpstr>
      <vt:lpstr>     Բլեյան կրթական ցանց             Նորաստեղծ երգչախումբ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Բլեյան կրթական ցանց Աշտարակի «Արևիկ» մանկապարտեզ</dc:title>
  <dc:creator>Gohar</dc:creator>
  <cp:lastModifiedBy>Լիլիթ Ազիզխանյան</cp:lastModifiedBy>
  <cp:revision>25</cp:revision>
  <dcterms:created xsi:type="dcterms:W3CDTF">2019-04-20T12:27:37Z</dcterms:created>
  <dcterms:modified xsi:type="dcterms:W3CDTF">2019-04-25T15:37:47Z</dcterms:modified>
</cp:coreProperties>
</file>