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7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>
      <p:cViewPr varScale="1">
        <p:scale>
          <a:sx n="104" d="100"/>
          <a:sy n="104" d="100"/>
        </p:scale>
        <p:origin x="8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379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4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541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960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77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264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808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547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4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33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15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610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59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26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06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98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504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kh.am/sites/default/files/user/5/files/ho-160-n.pdf" TargetMode="External"/><Relationship Id="rId2" Type="http://schemas.openxmlformats.org/officeDocument/2006/relationships/hyperlink" Target="http://www.mskh.am/sites/default/files/user/5/files/2018-2020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rinemalxasyan.wordpress.com/" TargetMode="External"/><Relationship Id="rId2" Type="http://schemas.openxmlformats.org/officeDocument/2006/relationships/hyperlink" Target="https://byurakani.wordpress.com/2018/04/07/%D5%B4%D5%A5%D5%AF%D6%85%D6%80%D5%B5%D5%A1-%D5%BE%D5%A5%D6%80%D5%A1%D5%BA%D5%A1%D5%BF%D6%80%D5%A1%D5%BD%D5%BF%D5%B4%D5%A1%D5%B6-%D5%A1%D5%B4%D6%83%D5%B8%D6%83%D5%B8%D6%82%D5%B4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axadprocakan.wordpress.com/page/2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eliarghutyan.wordpress.com/2017/01/18/%D5%A3%D5%AB%D5%BF%D5%A1%D5%A3%D5%B8%D6%80%D5%AE%D5%B6%D5%A1%D5%AF%D5%A1%D5%B6-%D5%B0%D5%A1%D5%BE%D5%A1%D6%84-2017/" TargetMode="External"/><Relationship Id="rId2" Type="http://schemas.openxmlformats.org/officeDocument/2006/relationships/hyperlink" Target="http://dpir.mskh.am/hy/taxonomy/term/7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Մխիթար</a:t>
            </a:r>
            <a:r>
              <a:rPr lang="en-US" sz="3200" dirty="0" smtClean="0"/>
              <a:t> </a:t>
            </a:r>
            <a:r>
              <a:rPr lang="en-US" sz="3200" dirty="0" err="1" smtClean="0"/>
              <a:t>Սեբաստացի</a:t>
            </a:r>
            <a:r>
              <a:rPr lang="en-US" sz="3200" dirty="0" smtClean="0"/>
              <a:t> </a:t>
            </a:r>
            <a:r>
              <a:rPr lang="en-US" sz="3200" dirty="0" err="1" smtClean="0"/>
              <a:t>կրթահամալիր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19672" y="3429001"/>
            <a:ext cx="5976664" cy="1872208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hy-AM" dirty="0"/>
              <a:t>Նախադպրոցական հաստատություններում աշխատողների </a:t>
            </a:r>
            <a:r>
              <a:rPr lang="hy-AM" dirty="0" smtClean="0"/>
              <a:t>վերապատրաստում</a:t>
            </a:r>
            <a:endParaRPr lang="en-US" dirty="0" smtClean="0"/>
          </a:p>
          <a:p>
            <a:pPr algn="r"/>
            <a:r>
              <a:rPr lang="en-US" dirty="0" smtClean="0"/>
              <a:t>4-</a:t>
            </a:r>
            <a:r>
              <a:rPr lang="en-US" dirty="0" err="1" smtClean="0"/>
              <a:t>րդ</a:t>
            </a:r>
            <a:r>
              <a:rPr lang="en-US" dirty="0" smtClean="0"/>
              <a:t> </a:t>
            </a:r>
            <a:r>
              <a:rPr lang="en-US" dirty="0" err="1" smtClean="0"/>
              <a:t>փուլ</a:t>
            </a:r>
            <a:endParaRPr lang="en-US" dirty="0" smtClean="0"/>
          </a:p>
          <a:p>
            <a:pPr algn="r"/>
            <a:r>
              <a:rPr lang="hy-AM" dirty="0"/>
              <a:t>Հեղինակային կրթական ծրագրով գործընկեր հաստատությունների ցանցի ստեղծում</a:t>
            </a:r>
          </a:p>
          <a:p>
            <a:pPr algn="r"/>
            <a:r>
              <a:rPr lang="en-US" dirty="0" smtClean="0"/>
              <a:t>18.04.2018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y-AM" sz="2800" b="1" dirty="0">
                <a:hlinkClick r:id="rId2"/>
              </a:rPr>
              <a:t>2019-2021 թթ միջնաժամկետ ծախսային ծրագրի  գերակայությունները, նպատակները և խնդիրները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0135"/>
            <a:ext cx="7632847" cy="3531153"/>
          </a:xfrm>
        </p:spPr>
        <p:txBody>
          <a:bodyPr>
            <a:normAutofit fontScale="62500" lnSpcReduction="20000"/>
          </a:bodyPr>
          <a:lstStyle/>
          <a:p>
            <a:pPr marL="461963" indent="-461963">
              <a:buFont typeface="Wingdings" panose="05000000000000000000" pitchFamily="2" charset="2"/>
              <a:buChar char="Ø"/>
            </a:pPr>
            <a:r>
              <a:rPr lang="hy-AM" b="1" dirty="0" smtClean="0"/>
              <a:t>Հեղինակայի</a:t>
            </a:r>
            <a:r>
              <a:rPr lang="en-US" dirty="0" smtClean="0"/>
              <a:t> </a:t>
            </a:r>
            <a:r>
              <a:rPr lang="ru-RU" dirty="0" smtClean="0"/>
              <a:t>(</a:t>
            </a:r>
            <a:r>
              <a:rPr lang="hy-AM" i="1" dirty="0">
                <a:hlinkClick r:id="rId3"/>
              </a:rPr>
              <a:t>այլընտրանքային կրթական ծրագրի տեսակ</a:t>
            </a:r>
            <a:r>
              <a:rPr lang="hy-AM" i="1" dirty="0"/>
              <a:t>, որը միջազգային չափանիշներով ճանաչված (վկայագրված) է որպես հեղինակային կամ ստեղծված, մշակված և ներդրված է մանկավարժական որոշակի համակազմի կամ կառավարման մարմնի (մարմինների) կողմից,</a:t>
            </a:r>
            <a:r>
              <a:rPr lang="ru-RU" dirty="0" smtClean="0"/>
              <a:t>) </a:t>
            </a:r>
            <a:r>
              <a:rPr lang="hy-AM" b="1" dirty="0" smtClean="0"/>
              <a:t>կրթական </a:t>
            </a:r>
            <a:r>
              <a:rPr lang="hy-AM" b="1" dirty="0"/>
              <a:t>ծրագրի տարածում, այդ ծրագրով աշխատող ուսումնական հաստատությունների ցանցերի ստեղծում։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hy-AM" b="1" dirty="0"/>
              <a:t>Հնարավորություն, որ ուսումնական հաստատությունն ընտրի հանրակրթական ծրագիրը, մանկավարժական աշխատողը կարողանա հեղինակային կրթական ծրագրով ստացածը կիրառել իր հաստատությունում։</a:t>
            </a:r>
            <a:endParaRPr lang="en-US" b="1" dirty="0"/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hy-AM" b="1" dirty="0"/>
              <a:t>Հանրակրթական ամբողջական այլընտրանքի մատչելիություն բնակավայրին, բնակչին՝ Հայաստանում, Արցախում, Վրաստանում, կրթական ծրագիր ընտրելու իրավունքի, որպես կրթության իրավունքի փաստացի ապահովում։</a:t>
            </a:r>
          </a:p>
          <a:p>
            <a:pPr marL="461963" indent="-461963">
              <a:buFont typeface="Wingdings" panose="05000000000000000000" pitchFamily="2" charset="2"/>
              <a:buChar char="Ø"/>
            </a:pPr>
            <a:r>
              <a:rPr lang="hy-AM" b="1" dirty="0"/>
              <a:t>Պետական կրթական ծրագրում մեր կողմից ստեղծված կրթական գործիքների ներդրմանը, մանկավարժական նորարարության տարածմանը աջակցություն։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32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Առաջարկ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3088" indent="-463550">
              <a:buFont typeface="+mj-lt"/>
              <a:buAutoNum type="arabicPeriod"/>
            </a:pPr>
            <a:r>
              <a:rPr lang="hy-AM" dirty="0"/>
              <a:t>Մանկապարտեզների ցանցի ստեղծում</a:t>
            </a:r>
          </a:p>
          <a:p>
            <a:pPr marL="573088" indent="-463550">
              <a:buFont typeface="+mj-lt"/>
              <a:buAutoNum type="arabicPeriod"/>
            </a:pPr>
            <a:r>
              <a:rPr lang="hy-AM" dirty="0"/>
              <a:t>Դպրոց-պարտեզ ուսումնական հաստատությունների ստեղծում</a:t>
            </a:r>
          </a:p>
          <a:p>
            <a:pPr marL="573088" indent="-463550">
              <a:buFont typeface="+mj-lt"/>
              <a:buAutoNum type="arabicPeriod"/>
            </a:pPr>
            <a:r>
              <a:rPr lang="hy-AM" dirty="0"/>
              <a:t>Խոշորացված քաղաքային (Աշտարակ), գյուղական (Վայոց ձորի Եղեգիս) համայնքներում կրթության կազմակերպման նոր մոդելի առաջարկ։</a:t>
            </a:r>
          </a:p>
          <a:p>
            <a:pPr marL="573088" indent="-463550">
              <a:buFont typeface="+mj-lt"/>
              <a:buAutoNum type="arabicPeriod"/>
            </a:pPr>
            <a:r>
              <a:rPr lang="hy-AM" dirty="0"/>
              <a:t>Հայ վրացական «Կրթական կամուրջներ» ծրագրի եռալեզու (հայերեն, անգլերեն, վրացերեն) ակումբների ցանցի ստեղծում։</a:t>
            </a:r>
          </a:p>
          <a:p>
            <a:pPr marL="573088" indent="-463550">
              <a:buFont typeface="+mj-lt"/>
              <a:buAutoNum type="arabicPeriod"/>
            </a:pPr>
            <a:r>
              <a:rPr lang="hy-AM" dirty="0"/>
              <a:t>Մանկավարժական նորարարության, կրթական փոխանակումների ամենամյա բաց «Բարեկամություն» ճամբար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819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y-AM" sz="3100" dirty="0"/>
              <a:t>Հեղինակային կրթական ծրագրով գործընկեր հաստատությունների ցանցի </a:t>
            </a:r>
            <a:r>
              <a:rPr lang="hy-AM" sz="3100" dirty="0" smtClean="0"/>
              <a:t>ստեղծում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490135"/>
            <a:ext cx="7560839" cy="338713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 </a:t>
            </a:r>
            <a:r>
              <a:rPr lang="en-US" dirty="0" err="1" smtClean="0"/>
              <a:t>փուլ</a:t>
            </a:r>
            <a:r>
              <a:rPr lang="en-US" dirty="0" smtClean="0"/>
              <a:t>՝ </a:t>
            </a:r>
            <a:r>
              <a:rPr lang="en-US" dirty="0" err="1" smtClean="0"/>
              <a:t>վերապատրաստում</a:t>
            </a:r>
            <a:r>
              <a:rPr lang="en-US" dirty="0" smtClean="0"/>
              <a:t> </a:t>
            </a:r>
            <a:r>
              <a:rPr lang="en-US" dirty="0" err="1" smtClean="0"/>
              <a:t>կրթահամալիրի</a:t>
            </a:r>
            <a:r>
              <a:rPr lang="en-US" dirty="0" smtClean="0"/>
              <a:t> </a:t>
            </a:r>
            <a:r>
              <a:rPr lang="en-US" dirty="0" err="1" smtClean="0"/>
              <a:t>բաց</a:t>
            </a:r>
            <a:r>
              <a:rPr lang="en-US" dirty="0" smtClean="0"/>
              <a:t> </a:t>
            </a:r>
            <a:r>
              <a:rPr lang="en-US" dirty="0" err="1" smtClean="0"/>
              <a:t>միջավայրում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II </a:t>
            </a:r>
            <a:r>
              <a:rPr lang="en-US" dirty="0" err="1" smtClean="0"/>
              <a:t>փուլ</a:t>
            </a:r>
            <a:r>
              <a:rPr lang="en-US" dirty="0" smtClean="0"/>
              <a:t>՝ </a:t>
            </a:r>
            <a:r>
              <a:rPr lang="en-US" dirty="0" err="1" smtClean="0"/>
              <a:t>վերապատրաստման</a:t>
            </a:r>
            <a:r>
              <a:rPr lang="en-US" dirty="0" smtClean="0"/>
              <a:t> </a:t>
            </a:r>
            <a:r>
              <a:rPr lang="en-US" dirty="0" err="1" smtClean="0"/>
              <a:t>արձագանքներ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y-AM" dirty="0">
                <a:hlinkClick r:id="rId2"/>
              </a:rPr>
              <a:t>Բյուրականի մանկապարտեզ</a:t>
            </a:r>
            <a:br>
              <a:rPr lang="hy-AM" dirty="0">
                <a:hlinkClick r:id="rId2"/>
              </a:rPr>
            </a:br>
            <a:r>
              <a:rPr lang="hy-AM" dirty="0">
                <a:hlinkClick r:id="rId3"/>
              </a:rPr>
              <a:t>Գյումրու «Արձագանք» </a:t>
            </a:r>
            <a:r>
              <a:rPr lang="hy-AM" dirty="0" smtClean="0">
                <a:hlinkClick r:id="rId3"/>
              </a:rPr>
              <a:t>մանկապարտեզ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hlinkClick r:id="rId4"/>
              </a:rPr>
              <a:t>Աշտարակի</a:t>
            </a:r>
            <a:r>
              <a:rPr lang="en-US" dirty="0" smtClean="0">
                <a:hlinkClick r:id="rId4"/>
              </a:rPr>
              <a:t> </a:t>
            </a:r>
            <a:r>
              <a:rPr lang="en-US" dirty="0" err="1" smtClean="0">
                <a:hlinkClick r:id="rId4"/>
              </a:rPr>
              <a:t>մանկապարտեզներ</a:t>
            </a:r>
            <a:r>
              <a:rPr lang="en-US" dirty="0" smtClean="0"/>
              <a:t>. </a:t>
            </a:r>
            <a:r>
              <a:rPr lang="hy-AM" dirty="0" smtClean="0"/>
              <a:t>Դ</a:t>
            </a:r>
            <a:r>
              <a:rPr lang="en-US" dirty="0" err="1" smtClean="0"/>
              <a:t>իպլոմային</a:t>
            </a:r>
            <a:r>
              <a:rPr lang="en-US" dirty="0" smtClean="0"/>
              <a:t> </a:t>
            </a:r>
            <a:r>
              <a:rPr lang="en-US" dirty="0" err="1" smtClean="0"/>
              <a:t>նախագիծ</a:t>
            </a:r>
            <a:endParaRPr lang="en-US" dirty="0" smtClean="0"/>
          </a:p>
          <a:p>
            <a:r>
              <a:rPr lang="en-US" dirty="0" smtClean="0"/>
              <a:t>III </a:t>
            </a:r>
            <a:r>
              <a:rPr lang="en-US" dirty="0" err="1" smtClean="0"/>
              <a:t>փուլ</a:t>
            </a:r>
            <a:r>
              <a:rPr lang="en-US" dirty="0" smtClean="0"/>
              <a:t>` </a:t>
            </a:r>
            <a:r>
              <a:rPr lang="en-US" dirty="0" err="1" smtClean="0"/>
              <a:t>երբ</a:t>
            </a:r>
            <a:r>
              <a:rPr lang="en-US" dirty="0" smtClean="0"/>
              <a:t> </a:t>
            </a:r>
            <a:r>
              <a:rPr lang="en-US" dirty="0" err="1" smtClean="0"/>
              <a:t>հաստատությունը</a:t>
            </a:r>
            <a:r>
              <a:rPr lang="en-US" dirty="0" smtClean="0"/>
              <a:t>, </a:t>
            </a:r>
            <a:r>
              <a:rPr lang="en-US" dirty="0" err="1" smtClean="0"/>
              <a:t>դաստիարակը</a:t>
            </a:r>
            <a:r>
              <a:rPr lang="en-US" dirty="0" smtClean="0"/>
              <a:t> </a:t>
            </a:r>
            <a:r>
              <a:rPr lang="en-US" dirty="0" err="1" smtClean="0"/>
              <a:t>ընտրում</a:t>
            </a:r>
            <a:r>
              <a:rPr lang="en-US" dirty="0" smtClean="0"/>
              <a:t> է </a:t>
            </a:r>
            <a:r>
              <a:rPr lang="en-US" dirty="0" err="1" smtClean="0"/>
              <a:t>պետական</a:t>
            </a:r>
            <a:r>
              <a:rPr lang="en-US" dirty="0" smtClean="0"/>
              <a:t> </a:t>
            </a:r>
            <a:r>
              <a:rPr lang="en-US" dirty="0" err="1" smtClean="0"/>
              <a:t>հեղինակային</a:t>
            </a:r>
            <a:r>
              <a:rPr lang="en-US" dirty="0" smtClean="0"/>
              <a:t> </a:t>
            </a:r>
            <a:r>
              <a:rPr lang="en-US" dirty="0" err="1" smtClean="0"/>
              <a:t>ծրագիրը</a:t>
            </a:r>
            <a:endParaRPr lang="en-US" dirty="0" smtClean="0"/>
          </a:p>
          <a:p>
            <a:r>
              <a:rPr lang="en-US" dirty="0" smtClean="0"/>
              <a:t>IV </a:t>
            </a:r>
            <a:r>
              <a:rPr lang="en-US" dirty="0" err="1" smtClean="0"/>
              <a:t>փուլ</a:t>
            </a:r>
            <a:r>
              <a:rPr lang="en-US" dirty="0" smtClean="0"/>
              <a:t>՝ </a:t>
            </a:r>
            <a:r>
              <a:rPr lang="en-US" dirty="0" err="1" smtClean="0"/>
              <a:t>ցանցի</a:t>
            </a:r>
            <a:r>
              <a:rPr lang="en-US" dirty="0" smtClean="0"/>
              <a:t> </a:t>
            </a:r>
            <a:r>
              <a:rPr lang="en-US" dirty="0" err="1" smtClean="0"/>
              <a:t>մանկապարտեզների</a:t>
            </a:r>
            <a:r>
              <a:rPr lang="en-US" dirty="0" smtClean="0"/>
              <a:t>, </a:t>
            </a:r>
            <a:r>
              <a:rPr lang="en-US" dirty="0" err="1" smtClean="0"/>
              <a:t>դպրոց-պարտեզների</a:t>
            </a:r>
            <a:r>
              <a:rPr lang="en-US" dirty="0" smtClean="0"/>
              <a:t> </a:t>
            </a:r>
            <a:r>
              <a:rPr lang="en-US" dirty="0" err="1" smtClean="0"/>
              <a:t>ցուցանիշներ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7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 err="1" smtClean="0"/>
              <a:t>Ցանցի</a:t>
            </a:r>
            <a:r>
              <a:rPr lang="en-US" sz="3100" dirty="0" smtClean="0"/>
              <a:t> </a:t>
            </a:r>
            <a:r>
              <a:rPr lang="en-US" sz="3100" dirty="0" err="1"/>
              <a:t>մանկապարտեզների</a:t>
            </a:r>
            <a:r>
              <a:rPr lang="en-US" sz="3100" dirty="0"/>
              <a:t>, </a:t>
            </a:r>
            <a:r>
              <a:rPr lang="en-US" sz="3100" dirty="0" err="1"/>
              <a:t>դպրոց-պարտեզների</a:t>
            </a:r>
            <a:r>
              <a:rPr lang="en-US" sz="3100" dirty="0"/>
              <a:t> </a:t>
            </a:r>
            <a:r>
              <a:rPr lang="en-US" sz="3100" dirty="0" err="1" smtClean="0"/>
              <a:t>ցուցանիշներ</a:t>
            </a:r>
            <a:r>
              <a:rPr lang="en-US" sz="3100" dirty="0" smtClean="0"/>
              <a:t>(</a:t>
            </a:r>
            <a:r>
              <a:rPr lang="en-US" sz="3100" smtClean="0"/>
              <a:t>Նախագիծ)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Վերապատրաստում</a:t>
            </a:r>
            <a:r>
              <a:rPr lang="en-US" dirty="0" smtClean="0"/>
              <a:t> </a:t>
            </a:r>
            <a:r>
              <a:rPr lang="en-US" dirty="0" err="1" smtClean="0"/>
              <a:t>կրթահամալիրում</a:t>
            </a:r>
            <a:endParaRPr lang="en-US" dirty="0" smtClean="0"/>
          </a:p>
          <a:p>
            <a:r>
              <a:rPr lang="en-US" dirty="0" err="1" smtClean="0">
                <a:hlinkClick r:id="rId2"/>
              </a:rPr>
              <a:t>Վերապատրաստման</a:t>
            </a:r>
            <a:r>
              <a:rPr lang="en-US" dirty="0" smtClean="0">
                <a:hlinkClick r:id="rId2"/>
              </a:rPr>
              <a:t> </a:t>
            </a:r>
            <a:r>
              <a:rPr lang="en-US" dirty="0" err="1" smtClean="0">
                <a:hlinkClick r:id="rId2"/>
              </a:rPr>
              <a:t>ընթերցարան</a:t>
            </a:r>
            <a:endParaRPr lang="en-US" dirty="0" smtClean="0"/>
          </a:p>
          <a:p>
            <a:r>
              <a:rPr lang="en-US" dirty="0" err="1" smtClean="0"/>
              <a:t>Հեռավար-ցանցային</a:t>
            </a:r>
            <a:r>
              <a:rPr lang="en-US" dirty="0" smtClean="0"/>
              <a:t> </a:t>
            </a:r>
            <a:r>
              <a:rPr lang="en-US" dirty="0" err="1" smtClean="0"/>
              <a:t>աշխատանք</a:t>
            </a:r>
            <a:endParaRPr lang="en-US" dirty="0" smtClean="0"/>
          </a:p>
          <a:p>
            <a:r>
              <a:rPr lang="en-US" dirty="0" err="1" smtClean="0"/>
              <a:t>Պարտեզի</a:t>
            </a:r>
            <a:r>
              <a:rPr lang="en-US" dirty="0" smtClean="0"/>
              <a:t> </a:t>
            </a:r>
            <a:r>
              <a:rPr lang="en-US" dirty="0" err="1" smtClean="0"/>
              <a:t>բլոգ</a:t>
            </a:r>
            <a:r>
              <a:rPr lang="en-US" dirty="0" smtClean="0"/>
              <a:t>, </a:t>
            </a:r>
            <a:r>
              <a:rPr lang="en-US" dirty="0" err="1" smtClean="0"/>
              <a:t>բլոգավարություն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Զույգով</a:t>
            </a:r>
            <a:r>
              <a:rPr lang="en-US" dirty="0" smtClean="0">
                <a:hlinkClick r:id="rId3"/>
              </a:rPr>
              <a:t> </a:t>
            </a:r>
            <a:r>
              <a:rPr lang="en-US" dirty="0" err="1" smtClean="0">
                <a:hlinkClick r:id="rId3"/>
              </a:rPr>
              <a:t>աշխատանք</a:t>
            </a:r>
            <a:endParaRPr lang="en-US" dirty="0" smtClean="0"/>
          </a:p>
          <a:p>
            <a:r>
              <a:rPr lang="en-US" dirty="0" err="1" smtClean="0"/>
              <a:t>Ծնողական</a:t>
            </a:r>
            <a:r>
              <a:rPr lang="en-US" dirty="0" smtClean="0"/>
              <a:t> </a:t>
            </a:r>
            <a:r>
              <a:rPr lang="en-US" dirty="0" err="1" smtClean="0"/>
              <a:t>ակումբներ</a:t>
            </a:r>
            <a:endParaRPr lang="en-US" dirty="0" smtClean="0"/>
          </a:p>
          <a:p>
            <a:r>
              <a:rPr lang="en-US" dirty="0" err="1" smtClean="0"/>
              <a:t>Հաստատության</a:t>
            </a:r>
            <a:r>
              <a:rPr lang="en-US" dirty="0" smtClean="0"/>
              <a:t>  </a:t>
            </a:r>
            <a:r>
              <a:rPr lang="en-US" dirty="0" err="1" smtClean="0"/>
              <a:t>ղեկավարի</a:t>
            </a:r>
            <a:r>
              <a:rPr lang="en-US" dirty="0" smtClean="0"/>
              <a:t> </a:t>
            </a:r>
            <a:r>
              <a:rPr lang="en-US" dirty="0" err="1" smtClean="0"/>
              <a:t>գրավոր</a:t>
            </a:r>
            <a:r>
              <a:rPr lang="en-US" dirty="0" smtClean="0"/>
              <a:t> </a:t>
            </a:r>
            <a:r>
              <a:rPr lang="en-US" dirty="0" err="1" smtClean="0"/>
              <a:t>դիմում-հայտ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4341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626</TotalTime>
  <Words>235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Garamond</vt:lpstr>
      <vt:lpstr>Wingdings</vt:lpstr>
      <vt:lpstr>Organic</vt:lpstr>
      <vt:lpstr>Մխիթար Սեբաստացի կրթահամալիր</vt:lpstr>
      <vt:lpstr>2019-2021 թթ միջնաժամկետ ծախսային ծրագրի  գերակայությունները, նպատակները և խնդիրները</vt:lpstr>
      <vt:lpstr>Առաջարկ</vt:lpstr>
      <vt:lpstr>Հեղինակային կրթական ծրագրով գործընկեր հաստատությունների ցանցի ստեղծում</vt:lpstr>
      <vt:lpstr>Ցանցի մանկապարտեզների, դպրոց-պարտեզների ցուցանիշներ(Նախագիծ)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Արևելյան դպրոց</dc:title>
  <dc:creator>M.NIKOGHOSYAN</dc:creator>
  <cp:lastModifiedBy>Լիլիթ Ազիզխանյան</cp:lastModifiedBy>
  <cp:revision>35</cp:revision>
  <dcterms:created xsi:type="dcterms:W3CDTF">2016-09-28T20:21:37Z</dcterms:created>
  <dcterms:modified xsi:type="dcterms:W3CDTF">2018-04-21T07:12:13Z</dcterms:modified>
</cp:coreProperties>
</file>